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2.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webextensions/webextension3.xml" ContentType="application/vnd.ms-office.webextension+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webextensions/webextension4.xml" ContentType="application/vnd.ms-office.webextension+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3292" r:id="rId2"/>
    <p:sldId id="256" r:id="rId3"/>
    <p:sldId id="2782" r:id="rId4"/>
    <p:sldId id="1872" r:id="rId5"/>
    <p:sldId id="2008" r:id="rId6"/>
    <p:sldId id="2838" r:id="rId7"/>
    <p:sldId id="1863" r:id="rId8"/>
    <p:sldId id="1876" r:id="rId9"/>
    <p:sldId id="1877" r:id="rId10"/>
    <p:sldId id="1864" r:id="rId11"/>
    <p:sldId id="2836" r:id="rId12"/>
    <p:sldId id="1488" r:id="rId13"/>
    <p:sldId id="2631" r:id="rId14"/>
    <p:sldId id="2632" r:id="rId15"/>
    <p:sldId id="2633" r:id="rId16"/>
    <p:sldId id="2634" r:id="rId17"/>
    <p:sldId id="2635" r:id="rId18"/>
    <p:sldId id="2636" r:id="rId19"/>
    <p:sldId id="2637" r:id="rId20"/>
    <p:sldId id="2640" r:id="rId21"/>
    <p:sldId id="2641" r:id="rId22"/>
    <p:sldId id="2638" r:id="rId23"/>
    <p:sldId id="2643" r:id="rId24"/>
    <p:sldId id="2653" r:id="rId25"/>
    <p:sldId id="2654" r:id="rId26"/>
    <p:sldId id="2662" r:id="rId27"/>
    <p:sldId id="2663" r:id="rId28"/>
    <p:sldId id="2655" r:id="rId29"/>
    <p:sldId id="2744" r:id="rId30"/>
    <p:sldId id="2745" r:id="rId31"/>
    <p:sldId id="1777" r:id="rId32"/>
    <p:sldId id="2646" r:id="rId33"/>
    <p:sldId id="2837" r:id="rId34"/>
    <p:sldId id="2645" r:id="rId35"/>
    <p:sldId id="2647" r:id="rId36"/>
    <p:sldId id="2648" r:id="rId37"/>
    <p:sldId id="2652" r:id="rId38"/>
    <p:sldId id="2664" r:id="rId39"/>
    <p:sldId id="2666" r:id="rId40"/>
    <p:sldId id="2667" r:id="rId41"/>
    <p:sldId id="2668" r:id="rId42"/>
    <p:sldId id="2671" r:id="rId43"/>
    <p:sldId id="2839" r:id="rId44"/>
    <p:sldId id="2649" r:id="rId45"/>
    <p:sldId id="2650" r:id="rId46"/>
    <p:sldId id="2651" r:id="rId47"/>
    <p:sldId id="2656" r:id="rId48"/>
    <p:sldId id="2658" r:id="rId49"/>
    <p:sldId id="2657" r:id="rId50"/>
    <p:sldId id="2661" r:id="rId51"/>
    <p:sldId id="1789" r:id="rId52"/>
    <p:sldId id="2659" r:id="rId53"/>
    <p:sldId id="2677" r:id="rId54"/>
    <p:sldId id="1257" r:id="rId55"/>
    <p:sldId id="2678" r:id="rId56"/>
    <p:sldId id="2690" r:id="rId57"/>
    <p:sldId id="2691" r:id="rId58"/>
    <p:sldId id="2469" r:id="rId59"/>
    <p:sldId id="443" r:id="rId60"/>
    <p:sldId id="423" r:id="rId61"/>
    <p:sldId id="424" r:id="rId62"/>
    <p:sldId id="425" r:id="rId63"/>
    <p:sldId id="426" r:id="rId64"/>
    <p:sldId id="427" r:id="rId65"/>
    <p:sldId id="428" r:id="rId66"/>
    <p:sldId id="2683" r:id="rId67"/>
    <p:sldId id="2679" r:id="rId68"/>
    <p:sldId id="1152" r:id="rId69"/>
    <p:sldId id="2682" r:id="rId70"/>
    <p:sldId id="2692" r:id="rId71"/>
    <p:sldId id="2684" r:id="rId72"/>
    <p:sldId id="2693" r:id="rId73"/>
    <p:sldId id="2694" r:id="rId74"/>
    <p:sldId id="2695" r:id="rId75"/>
    <p:sldId id="2685" r:id="rId76"/>
    <p:sldId id="2717" r:id="rId77"/>
    <p:sldId id="2696" r:id="rId78"/>
    <p:sldId id="2698" r:id="rId79"/>
    <p:sldId id="2702" r:id="rId80"/>
    <p:sldId id="2703" r:id="rId81"/>
    <p:sldId id="2704" r:id="rId82"/>
    <p:sldId id="2706" r:id="rId83"/>
    <p:sldId id="2708" r:id="rId84"/>
    <p:sldId id="2709" r:id="rId85"/>
    <p:sldId id="2710" r:id="rId86"/>
    <p:sldId id="2711" r:id="rId87"/>
    <p:sldId id="2712" r:id="rId88"/>
    <p:sldId id="2713" r:id="rId89"/>
    <p:sldId id="3278" r:id="rId90"/>
    <p:sldId id="3285" r:id="rId91"/>
    <p:sldId id="2715" r:id="rId92"/>
    <p:sldId id="2718" r:id="rId93"/>
    <p:sldId id="2719" r:id="rId94"/>
    <p:sldId id="2721" r:id="rId95"/>
    <p:sldId id="2722" r:id="rId96"/>
    <p:sldId id="2720" r:id="rId97"/>
    <p:sldId id="2630" r:id="rId98"/>
    <p:sldId id="3284" r:id="rId99"/>
    <p:sldId id="1883" r:id="rId100"/>
    <p:sldId id="2714" r:id="rId101"/>
    <p:sldId id="2723" r:id="rId102"/>
    <p:sldId id="2701" r:id="rId103"/>
    <p:sldId id="2724" r:id="rId104"/>
    <p:sldId id="2725" r:id="rId105"/>
    <p:sldId id="2726" r:id="rId106"/>
    <p:sldId id="3287" r:id="rId107"/>
    <p:sldId id="3286" r:id="rId108"/>
    <p:sldId id="3288" r:id="rId109"/>
    <p:sldId id="3289" r:id="rId110"/>
    <p:sldId id="3290" r:id="rId111"/>
    <p:sldId id="2728" r:id="rId112"/>
    <p:sldId id="2730" r:id="rId113"/>
    <p:sldId id="2729" r:id="rId114"/>
    <p:sldId id="3291" r:id="rId115"/>
    <p:sldId id="2840" r:id="rId116"/>
    <p:sldId id="2835" r:id="rId117"/>
    <p:sldId id="2660" r:id="rId118"/>
    <p:sldId id="2673" r:id="rId119"/>
    <p:sldId id="2674" r:id="rId120"/>
    <p:sldId id="2675" r:id="rId121"/>
    <p:sldId id="2676"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504"/>
  </p:normalViewPr>
  <p:slideViewPr>
    <p:cSldViewPr snapToGrid="0">
      <p:cViewPr varScale="1">
        <p:scale>
          <a:sx n="64" d="100"/>
          <a:sy n="64" d="100"/>
        </p:scale>
        <p:origin x="880"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1166844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4157527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8E41-9EF4-31AE-6270-BB06DF9E5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40254-63B1-0F92-1467-6FB7E589B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34542-18FE-424B-AA75-0E10261B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49141-CE7E-E00D-F040-2E55FB30C01E}"/>
              </a:ext>
            </a:extLst>
          </p:cNvPr>
          <p:cNvSpPr>
            <a:spLocks noGrp="1"/>
          </p:cNvSpPr>
          <p:nvPr>
            <p:ph type="sldNum" sz="quarter" idx="5"/>
          </p:nvPr>
        </p:nvSpPr>
        <p:spPr/>
        <p:txBody>
          <a:bodyPr/>
          <a:lstStyle/>
          <a:p>
            <a:fld id="{A8C508D1-CDDD-6445-AC0B-42415DA4AB68}" type="slidenum">
              <a:rPr lang="en-US" smtClean="0"/>
              <a:t>108</a:t>
            </a:fld>
            <a:endParaRPr lang="en-US"/>
          </a:p>
        </p:txBody>
      </p:sp>
    </p:spTree>
    <p:extLst>
      <p:ext uri="{BB962C8B-B14F-4D97-AF65-F5344CB8AC3E}">
        <p14:creationId xmlns:p14="http://schemas.microsoft.com/office/powerpoint/2010/main" val="22830355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235C-1127-3F76-C0BB-929C8DFFB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16579-552A-26E1-1606-261EA25E6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BAA3B-BBF8-1184-5710-45ADD1C19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47F43-9299-8F47-34F1-1552EEAFF07A}"/>
              </a:ext>
            </a:extLst>
          </p:cNvPr>
          <p:cNvSpPr>
            <a:spLocks noGrp="1"/>
          </p:cNvSpPr>
          <p:nvPr>
            <p:ph type="sldNum" sz="quarter" idx="5"/>
          </p:nvPr>
        </p:nvSpPr>
        <p:spPr/>
        <p:txBody>
          <a:bodyPr/>
          <a:lstStyle/>
          <a:p>
            <a:fld id="{A8C508D1-CDDD-6445-AC0B-42415DA4AB68}" type="slidenum">
              <a:rPr lang="en-US" smtClean="0"/>
              <a:t>109</a:t>
            </a:fld>
            <a:endParaRPr lang="en-US"/>
          </a:p>
        </p:txBody>
      </p:sp>
    </p:spTree>
    <p:extLst>
      <p:ext uri="{BB962C8B-B14F-4D97-AF65-F5344CB8AC3E}">
        <p14:creationId xmlns:p14="http://schemas.microsoft.com/office/powerpoint/2010/main" val="35266593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64261-9A60-15CF-3D20-919233FD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31F4-EEF4-71B9-BA5D-96793FDB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0BA7-244B-AD2C-A5C9-D10B3DADD7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6590D1-28F0-D7C4-1687-C6575ADD6892}"/>
              </a:ext>
            </a:extLst>
          </p:cNvPr>
          <p:cNvSpPr>
            <a:spLocks noGrp="1"/>
          </p:cNvSpPr>
          <p:nvPr>
            <p:ph type="sldNum" sz="quarter" idx="5"/>
          </p:nvPr>
        </p:nvSpPr>
        <p:spPr/>
        <p:txBody>
          <a:bodyPr/>
          <a:lstStyle/>
          <a:p>
            <a:fld id="{A8C508D1-CDDD-6445-AC0B-42415DA4AB68}" type="slidenum">
              <a:rPr lang="en-US" smtClean="0"/>
              <a:t>110</a:t>
            </a:fld>
            <a:endParaRPr lang="en-US"/>
          </a:p>
        </p:txBody>
      </p:sp>
    </p:spTree>
    <p:extLst>
      <p:ext uri="{BB962C8B-B14F-4D97-AF65-F5344CB8AC3E}">
        <p14:creationId xmlns:p14="http://schemas.microsoft.com/office/powerpoint/2010/main" val="14631374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1035639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40800728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0755933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61795463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2935958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9514728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59907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140977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53350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10559686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494096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216503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3202076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60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223387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053802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955186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changes of red grouse, as represented through bag records in (A) the two control sites, (B) the two populations with a single treatment each, and (C) the two populations with two treatments each. Asterisks represent the years of treatment when worm burdens in adult grouse were reduced.</a:t>
            </a:r>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F0BFD-AED6-D8F5-15AA-49C2CE05B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9695A-A3A4-29F6-8624-EB7A32248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10A920-FCBD-ED3B-A694-11C6884FAC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1015FE-00CF-7199-D23C-5B150F797455}"/>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15715671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606969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42468396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1831107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3861977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4778098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050016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59850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7165457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7448059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7304122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30829264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41417059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28810083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41749425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9363624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267526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1472106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9058160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930361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877737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2/25/25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2/25/25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78.gif"/><Relationship Id="rId7" Type="http://schemas.openxmlformats.org/officeDocument/2006/relationships/oleObject" Target="../embeddings/oleObject1.bin"/><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52.emf"/><Relationship Id="rId10" Type="http://schemas.openxmlformats.org/officeDocument/2006/relationships/image" Target="../media/image80.png"/><Relationship Id="rId4" Type="http://schemas.openxmlformats.org/officeDocument/2006/relationships/image" Target="../media/image51.emf"/><Relationship Id="rId9"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52.emf"/></Relationships>
</file>

<file path=ppt/slides/_rels/slide10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52.emf"/></Relationships>
</file>

<file path=ppt/slides/_rels/slide10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52.emf"/></Relationships>
</file>

<file path=ppt/slides/_rels/slide10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52.emf"/></Relationships>
</file>

<file path=ppt/slides/_rels/slide10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52.emf"/></Relationships>
</file>

<file path=ppt/slides/_rels/slide108.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84.tiff"/></Relationships>
</file>

<file path=ppt/slides/_rels/slide109.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84.tiff"/></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85.tiff"/><Relationship Id="rId4" Type="http://schemas.openxmlformats.org/officeDocument/2006/relationships/image" Target="../media/image84.tiff"/></Relationships>
</file>

<file path=ppt/slides/_rels/slide11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11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52.emf"/></Relationships>
</file>

<file path=ppt/slides/_rels/slide11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2.emf"/></Relationships>
</file>

<file path=ppt/slides/_rels/slide1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2.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8" Type="http://schemas.openxmlformats.org/officeDocument/2006/relationships/image" Target="../media/image3600.png"/><Relationship Id="rId3" Type="http://schemas.openxmlformats.org/officeDocument/2006/relationships/image" Target="../media/image9.png"/><Relationship Id="rId7"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14.emf"/><Relationship Id="rId10" Type="http://schemas.openxmlformats.org/officeDocument/2006/relationships/image" Target="../media/image380.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15.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14.emf"/><Relationship Id="rId9" Type="http://schemas.openxmlformats.org/officeDocument/2006/relationships/image" Target="../media/image380.png"/></Relationships>
</file>

<file path=ppt/slides/_rels/slide1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oleObject" Target="../embeddings/oleObject1.bin"/><Relationship Id="rId7" Type="http://schemas.openxmlformats.org/officeDocument/2006/relationships/image" Target="../media/image360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14.emf"/><Relationship Id="rId9" Type="http://schemas.openxmlformats.org/officeDocument/2006/relationships/image" Target="../media/image38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4.emf"/><Relationship Id="rId9" Type="http://schemas.openxmlformats.org/officeDocument/2006/relationships/image" Target="../media/image430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4.emf"/><Relationship Id="rId9" Type="http://schemas.openxmlformats.org/officeDocument/2006/relationships/image" Target="../media/image4300.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4.emf"/><Relationship Id="rId9" Type="http://schemas.openxmlformats.org/officeDocument/2006/relationships/image" Target="../media/image43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1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4.emf"/><Relationship Id="rId9" Type="http://schemas.openxmlformats.org/officeDocument/2006/relationships/image" Target="../media/image4300.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1.bin"/><Relationship Id="rId7" Type="http://schemas.openxmlformats.org/officeDocument/2006/relationships/image" Target="../media/image44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14.emf"/><Relationship Id="rId9" Type="http://schemas.openxmlformats.org/officeDocument/2006/relationships/image" Target="../media/image4500.png"/></Relationships>
</file>

<file path=ppt/slides/_rels/slide22.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14.emf"/><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oleObject" Target="../embeddings/oleObject1.bin"/><Relationship Id="rId7" Type="http://schemas.openxmlformats.org/officeDocument/2006/relationships/image" Target="../media/image48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700.png"/><Relationship Id="rId5" Type="http://schemas.openxmlformats.org/officeDocument/2006/relationships/image" Target="../media/image4600.png"/><Relationship Id="rId4" Type="http://schemas.openxmlformats.org/officeDocument/2006/relationships/image" Target="../media/image14.emf"/><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image" Target="../media/image52.emf"/></Relationships>
</file>

<file path=ppt/slides/_rels/slide5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4.emf"/><Relationship Id="rId5" Type="http://schemas.openxmlformats.org/officeDocument/2006/relationships/image" Target="../media/image53.png"/><Relationship Id="rId10" Type="http://schemas.openxmlformats.org/officeDocument/2006/relationships/oleObject" Target="../embeddings/oleObject1.bin"/><Relationship Id="rId4" Type="http://schemas.openxmlformats.org/officeDocument/2006/relationships/image" Target="../media/image52.emf"/><Relationship Id="rId9" Type="http://schemas.openxmlformats.org/officeDocument/2006/relationships/image" Target="../media/image57.jpeg"/></Relationships>
</file>

<file path=ppt/slides/_rels/slide5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54.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6.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18" Type="http://schemas.openxmlformats.org/officeDocument/2006/relationships/image" Target="../media/image61.pn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17" Type="http://schemas.openxmlformats.org/officeDocument/2006/relationships/image" Target="../media/image1001.png"/><Relationship Id="rId2" Type="http://schemas.openxmlformats.org/officeDocument/2006/relationships/notesSlide" Target="../notesSlides/notesSlide55.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7.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18" Type="http://schemas.openxmlformats.org/officeDocument/2006/relationships/image" Target="../media/image1001.pn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56.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19" Type="http://schemas.openxmlformats.org/officeDocument/2006/relationships/image" Target="../media/image1031.png"/><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961.pn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941.png"/><Relationship Id="rId5" Type="http://schemas.openxmlformats.org/officeDocument/2006/relationships/image" Target="../media/image53.png"/><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4.emf"/><Relationship Id="rId14" Type="http://schemas.openxmlformats.org/officeDocument/2006/relationships/image" Target="../media/image61.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image" Target="../media/image62.emf"/><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4.e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53.pn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3.emf"/><Relationship Id="rId5" Type="http://schemas.openxmlformats.org/officeDocument/2006/relationships/image" Target="../media/image62.emf"/><Relationship Id="rId10" Type="http://schemas.openxmlformats.org/officeDocument/2006/relationships/image" Target="../media/image57.jpeg"/><Relationship Id="rId4" Type="http://schemas.openxmlformats.org/officeDocument/2006/relationships/image" Target="../media/image52.emf"/><Relationship Id="rId9"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13.png"/><Relationship Id="rId3" Type="http://schemas.openxmlformats.org/officeDocument/2006/relationships/image" Target="../media/image51.emf"/><Relationship Id="rId7" Type="http://schemas.openxmlformats.org/officeDocument/2006/relationships/image" Target="../media/image54.png"/><Relationship Id="rId12" Type="http://schemas.openxmlformats.org/officeDocument/2006/relationships/image" Target="../media/image63.e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62.emf"/><Relationship Id="rId15" Type="http://schemas.openxmlformats.org/officeDocument/2006/relationships/image" Target="../media/image108.png"/><Relationship Id="rId10" Type="http://schemas.openxmlformats.org/officeDocument/2006/relationships/image" Target="../media/image14.emf"/><Relationship Id="rId4" Type="http://schemas.openxmlformats.org/officeDocument/2006/relationships/image" Target="../media/image52.emf"/><Relationship Id="rId9" Type="http://schemas.openxmlformats.org/officeDocument/2006/relationships/oleObject" Target="../embeddings/oleObject1.bin"/><Relationship Id="rId1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74.xml"/><Relationship Id="rId16" Type="http://schemas.openxmlformats.org/officeDocument/2006/relationships/image" Target="../media/image9900.pn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76.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57.jpeg"/><Relationship Id="rId3" Type="http://schemas.openxmlformats.org/officeDocument/2006/relationships/image" Target="../media/image51.emf"/><Relationship Id="rId7" Type="http://schemas.openxmlformats.org/officeDocument/2006/relationships/image" Target="../media/image53.png"/><Relationship Id="rId12" Type="http://schemas.openxmlformats.org/officeDocument/2006/relationships/image" Target="../media/image55.png"/><Relationship Id="rId2" Type="http://schemas.openxmlformats.org/officeDocument/2006/relationships/notesSlide" Target="../notesSlides/notesSlide75.xml"/><Relationship Id="rId16" Type="http://schemas.openxmlformats.org/officeDocument/2006/relationships/image" Target="../media/image931.png"/><Relationship Id="rId1" Type="http://schemas.openxmlformats.org/officeDocument/2006/relationships/slideLayout" Target="../slideLayouts/slideLayout2.xml"/><Relationship Id="rId6" Type="http://schemas.openxmlformats.org/officeDocument/2006/relationships/image" Target="../media/image14.emf"/><Relationship Id="rId11" Type="http://schemas.openxmlformats.org/officeDocument/2006/relationships/image" Target="../media/image54.png"/><Relationship Id="rId5" Type="http://schemas.openxmlformats.org/officeDocument/2006/relationships/oleObject" Target="../embeddings/oleObject1.bin"/><Relationship Id="rId15" Type="http://schemas.openxmlformats.org/officeDocument/2006/relationships/image" Target="../media/image921.png"/><Relationship Id="rId10" Type="http://schemas.openxmlformats.org/officeDocument/2006/relationships/image" Target="../media/image60.emf"/><Relationship Id="rId4" Type="http://schemas.openxmlformats.org/officeDocument/2006/relationships/image" Target="../media/image52.emf"/><Relationship Id="rId9" Type="http://schemas.openxmlformats.org/officeDocument/2006/relationships/image" Target="../media/image59.emf"/><Relationship Id="rId14" Type="http://schemas.openxmlformats.org/officeDocument/2006/relationships/image" Target="../media/image9700.png"/></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1200.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1200.png"/></Relationships>
</file>

<file path=ppt/slides/_rels/slide79.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30.png"/><Relationship Id="rId7" Type="http://schemas.openxmlformats.org/officeDocument/2006/relationships/image" Target="../media/image54.png"/><Relationship Id="rId12" Type="http://schemas.openxmlformats.org/officeDocument/2006/relationships/image" Target="../media/image14.em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oleObject" Target="../embeddings/oleObject1.bin"/><Relationship Id="rId5" Type="http://schemas.openxmlformats.org/officeDocument/2006/relationships/image" Target="../media/image52.emf"/><Relationship Id="rId10" Type="http://schemas.openxmlformats.org/officeDocument/2006/relationships/image" Target="../media/image57.jpeg"/><Relationship Id="rId4" Type="http://schemas.openxmlformats.org/officeDocument/2006/relationships/image" Target="../media/image51.emf"/><Relationship Id="rId9" Type="http://schemas.openxmlformats.org/officeDocument/2006/relationships/image" Target="../media/image56.jpeg"/></Relationships>
</file>

<file path=ppt/slides/_rels/slide8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4.emf"/><Relationship Id="rId3" Type="http://schemas.openxmlformats.org/officeDocument/2006/relationships/image" Target="../media/image1230.png"/><Relationship Id="rId7" Type="http://schemas.openxmlformats.org/officeDocument/2006/relationships/image" Target="../media/image54.png"/><Relationship Id="rId12" Type="http://schemas.openxmlformats.org/officeDocument/2006/relationships/oleObject" Target="../embeddings/oleObject1.bin"/><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1240.png"/><Relationship Id="rId5" Type="http://schemas.openxmlformats.org/officeDocument/2006/relationships/image" Target="../media/image52.emf"/><Relationship Id="rId10" Type="http://schemas.openxmlformats.org/officeDocument/2006/relationships/image" Target="../media/image57.jpeg"/><Relationship Id="rId4" Type="http://schemas.openxmlformats.org/officeDocument/2006/relationships/image" Target="../media/image51.emf"/><Relationship Id="rId9" Type="http://schemas.openxmlformats.org/officeDocument/2006/relationships/image" Target="../media/image56.jpeg"/><Relationship Id="rId14" Type="http://schemas.openxmlformats.org/officeDocument/2006/relationships/image" Target="../media/image1250.png"/></Relationships>
</file>

<file path=ppt/slides/_rels/slide8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60.png"/><Relationship Id="rId7"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70.png"/><Relationship Id="rId7" Type="http://schemas.openxmlformats.org/officeDocument/2006/relationships/image" Target="../media/image5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80.png"/><Relationship Id="rId7"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290.png"/><Relationship Id="rId7"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6.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01.png"/><Relationship Id="rId7"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1.png"/><Relationship Id="rId7" Type="http://schemas.openxmlformats.org/officeDocument/2006/relationships/image" Target="../media/image5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320.png"/><Relationship Id="rId7" Type="http://schemas.openxmlformats.org/officeDocument/2006/relationships/image" Target="../media/image5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14.emf"/><Relationship Id="rId4" Type="http://schemas.openxmlformats.org/officeDocument/2006/relationships/image" Target="../media/image51.emf"/><Relationship Id="rId9" Type="http://schemas.openxmlformats.org/officeDocument/2006/relationships/oleObject" Target="../embeddings/oleObject1.bin"/></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emf"/><Relationship Id="rId7" Type="http://schemas.openxmlformats.org/officeDocument/2006/relationships/image" Target="../media/image55.png"/><Relationship Id="rId12" Type="http://schemas.openxmlformats.org/officeDocument/2006/relationships/image" Target="../media/image13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4.emf"/><Relationship Id="rId5" Type="http://schemas.openxmlformats.org/officeDocument/2006/relationships/image" Target="../media/image53.png"/><Relationship Id="rId10" Type="http://schemas.openxmlformats.org/officeDocument/2006/relationships/oleObject" Target="../embeddings/oleObject1.bin"/><Relationship Id="rId4" Type="http://schemas.openxmlformats.org/officeDocument/2006/relationships/image" Target="../media/image52.emf"/><Relationship Id="rId9" Type="http://schemas.openxmlformats.org/officeDocument/2006/relationships/image" Target="../media/image57.jpeg"/></Relationships>
</file>

<file path=ppt/slides/_rels/slide9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2.emf"/></Relationships>
</file>

<file path=ppt/slides/_rels/slide9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2.emf"/></Relationships>
</file>

<file path=ppt/slides/_rels/slide9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52.emf"/></Relationships>
</file>

<file path=ppt/slides/_rels/slide9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52.emf"/></Relationships>
</file>

<file path=ppt/slides/_rels/slide9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52.emf"/></Relationships>
</file>

<file path=ppt/slides/_rels/slide9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9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A690-90C6-61E3-FA13-8E353F871FC4}"/>
              </a:ext>
            </a:extLst>
          </p:cNvPr>
          <p:cNvSpPr>
            <a:spLocks noGrp="1"/>
          </p:cNvSpPr>
          <p:nvPr>
            <p:ph type="ctrTitle"/>
          </p:nvPr>
        </p:nvSpPr>
        <p:spPr/>
        <p:txBody>
          <a:bodyPr/>
          <a:lstStyle/>
          <a:p>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F2B7CD92-5942-EBB7-8E84-EFE9118C9A2B}"/>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F2B7CD92-5942-EBB7-8E84-EFE9118C9A2B}"/>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90589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3" name="TextBox 2">
            <a:extLst>
              <a:ext uri="{FF2B5EF4-FFF2-40B4-BE49-F238E27FC236}">
                <a16:creationId xmlns:a16="http://schemas.microsoft.com/office/drawing/2014/main" id="{AA310C92-CBBA-3C22-4FCE-56D3ED229133}"/>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FB11BE9-1FC7-D928-BDD9-A47E1550F35F}"/>
              </a:ext>
            </a:extLst>
          </p:cNvPr>
          <p:cNvSpPr txBox="1"/>
          <p:nvPr/>
        </p:nvSpPr>
        <p:spPr>
          <a:xfrm>
            <a:off x="10409355" y="2412273"/>
            <a:ext cx="1314450"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spatially structured</a:t>
            </a:r>
          </a:p>
        </p:txBody>
      </p:sp>
      <p:sp>
        <p:nvSpPr>
          <p:cNvPr id="6" name="TextBox 5">
            <a:extLst>
              <a:ext uri="{FF2B5EF4-FFF2-40B4-BE49-F238E27FC236}">
                <a16:creationId xmlns:a16="http://schemas.microsoft.com/office/drawing/2014/main" id="{495D0F58-14A5-D7A2-A7B8-5B5B42F8BA23}"/>
              </a:ext>
            </a:extLst>
          </p:cNvPr>
          <p:cNvSpPr txBox="1"/>
          <p:nvPr/>
        </p:nvSpPr>
        <p:spPr>
          <a:xfrm>
            <a:off x="10629900" y="4171704"/>
            <a:ext cx="1044806"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perfectly mixed</a:t>
            </a:r>
          </a:p>
        </p:txBody>
      </p:sp>
      <p:sp>
        <p:nvSpPr>
          <p:cNvPr id="8" name="TextBox 7">
            <a:extLst>
              <a:ext uri="{FF2B5EF4-FFF2-40B4-BE49-F238E27FC236}">
                <a16:creationId xmlns:a16="http://schemas.microsoft.com/office/drawing/2014/main" id="{DE3A5A7E-27DB-DDED-F798-7A8871814640}"/>
              </a:ext>
            </a:extLst>
          </p:cNvPr>
          <p:cNvSpPr txBox="1"/>
          <p:nvPr/>
        </p:nvSpPr>
        <p:spPr>
          <a:xfrm>
            <a:off x="11073375" y="5969235"/>
            <a:ext cx="935962" cy="492443"/>
          </a:xfrm>
          <a:prstGeom prst="rect">
            <a:avLst/>
          </a:prstGeom>
          <a:noFill/>
        </p:spPr>
        <p:txBody>
          <a:bodyPr wrap="square" rtlCol="0">
            <a:spAutoFit/>
          </a:bodyPr>
          <a:lstStyle/>
          <a:p>
            <a:pPr algn="r"/>
            <a:r>
              <a:rPr lang="en-US" sz="1300" dirty="0">
                <a:latin typeface="Arial" panose="020B0604020202020204" pitchFamily="34" charset="0"/>
                <a:cs typeface="Arial" panose="020B0604020202020204" pitchFamily="34" charset="0"/>
              </a:rPr>
              <a:t>in-between</a:t>
            </a:r>
          </a:p>
        </p:txBody>
      </p:sp>
    </p:spTree>
    <p:extLst>
      <p:ext uri="{BB962C8B-B14F-4D97-AF65-F5344CB8AC3E}">
        <p14:creationId xmlns:p14="http://schemas.microsoft.com/office/powerpoint/2010/main" val="12761825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2E42FF4-D034-0397-92CB-7DFFD6C01111}"/>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974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21FC-37A7-0F66-0D6A-5619DD268C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9A3812-8CD7-C646-B541-859467765144}"/>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BB715424-3891-73AE-CA0F-F4E9D4AFAE1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5A7823EB-8D08-7C2F-D64D-51B595E99B09}"/>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B761E798-1D20-504F-D09D-6B52DD6AEE05}"/>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32E8D9BA-859C-7AC0-0E04-693BC4C73C8A}"/>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AB161DA1-AC32-43CC-43A7-28B88C93994B}"/>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198E895-AF8F-C6F5-322A-388AB881F664}"/>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43F22314-452C-94B1-4605-A7FD2B2CD1EA}"/>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551494DB-75EC-709A-2092-FCE7281FA9FD}"/>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35DEBD8-0B5D-473A-8D0D-4F3BA0FFD06E}"/>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A57A6D01-A8BB-CF15-264E-093278B0A7A8}"/>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CD4601-52B9-C9A0-B64E-7A46255CC7F3}"/>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3B0DF6-6F3F-0588-63E2-3B728825B52A}"/>
              </a:ext>
            </a:extLst>
          </p:cNvPr>
          <p:cNvSpPr/>
          <p:nvPr/>
        </p:nvSpPr>
        <p:spPr>
          <a:xfrm>
            <a:off x="7117078" y="2497873"/>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8A7E19-BBDC-0198-58EE-1A40A9F26535}"/>
              </a:ext>
            </a:extLst>
          </p:cNvPr>
          <p:cNvSpPr/>
          <p:nvPr/>
        </p:nvSpPr>
        <p:spPr>
          <a:xfrm>
            <a:off x="190002" y="2110347"/>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481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AC97-922D-0DED-688B-4DEF5BD1B2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B0FABC0-BAA8-E41A-7F66-D1EF2AF636F0}"/>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90E95A54-BBFF-8280-B310-834283B91DE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E888CD7A-071C-276A-AD82-308DA67F1165}"/>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3BC4D35-D437-945C-DC6F-6578398CF04D}"/>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B181424F-CEDA-35D2-CE48-D0585696869B}"/>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C4B20FB0-C36C-E432-94E9-32E4C11596EA}"/>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601E3E6-D879-F97E-89AB-6B9E82F05BF5}"/>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703E3B55-5D70-C942-6E48-CCB3070BD4C5}"/>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BD6E0F2E-A32F-A938-ED6A-8725ACB62203}"/>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FEDE8506-F606-537F-FFB6-9BA1180BF00D}"/>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C5B7CD51-114F-6A7C-B454-66DD8DE139D1}"/>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D6C947-1C7B-805D-0131-D7097CC53C35}"/>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00C152C-E558-B16E-5C2E-A3CD61553C1E}"/>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652A4F-E14D-ABEF-E82F-E518AF5FA7BA}"/>
              </a:ext>
            </a:extLst>
          </p:cNvPr>
          <p:cNvSpPr/>
          <p:nvPr/>
        </p:nvSpPr>
        <p:spPr>
          <a:xfrm>
            <a:off x="13091" y="3379835"/>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9E0F82D-AAB2-6988-71AC-D82ACFE744D8}"/>
              </a:ext>
            </a:extLst>
          </p:cNvPr>
          <p:cNvSpPr txBox="1">
            <a:spLocks/>
          </p:cNvSpPr>
          <p:nvPr/>
        </p:nvSpPr>
        <p:spPr>
          <a:xfrm>
            <a:off x="-324506" y="3947514"/>
            <a:ext cx="5433469"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MVP = the </a:t>
            </a:r>
            <a:r>
              <a:rPr lang="en-US" sz="2200" i="1" u="sng" dirty="0"/>
              <a:t>minimum number of individuals in a population</a:t>
            </a:r>
            <a:r>
              <a:rPr lang="en-US" sz="2200" i="1" dirty="0"/>
              <a:t> needed to sustain the population </a:t>
            </a:r>
            <a:r>
              <a:rPr lang="en-US" sz="2200" i="1" u="sng" dirty="0"/>
              <a:t>1000 years</a:t>
            </a:r>
            <a:r>
              <a:rPr lang="en-US" sz="2200" i="1" dirty="0"/>
              <a:t> into the future</a:t>
            </a:r>
            <a:endParaRPr lang="en-US" sz="2200" i="1" dirty="0">
              <a:solidFill>
                <a:srgbClr val="C00000"/>
              </a:solidFill>
            </a:endParaRPr>
          </a:p>
        </p:txBody>
      </p:sp>
      <p:sp>
        <p:nvSpPr>
          <p:cNvPr id="13" name="Content Placeholder 2">
            <a:extLst>
              <a:ext uri="{FF2B5EF4-FFF2-40B4-BE49-F238E27FC236}">
                <a16:creationId xmlns:a16="http://schemas.microsoft.com/office/drawing/2014/main" id="{0B0DBB83-15AE-31BB-A38E-BD67E729950C}"/>
              </a:ext>
            </a:extLst>
          </p:cNvPr>
          <p:cNvSpPr txBox="1">
            <a:spLocks/>
          </p:cNvSpPr>
          <p:nvPr/>
        </p:nvSpPr>
        <p:spPr>
          <a:xfrm>
            <a:off x="6838822" y="3930359"/>
            <a:ext cx="5134884"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CCS = the </a:t>
            </a:r>
            <a:r>
              <a:rPr lang="en-US" sz="2200" i="1" u="sng" dirty="0"/>
              <a:t>minimum number of hosts</a:t>
            </a:r>
            <a:r>
              <a:rPr lang="en-US" sz="2200" i="1" dirty="0"/>
              <a:t> needed to sustain endemic transmission of a pathogen </a:t>
            </a:r>
            <a:r>
              <a:rPr lang="en-US" sz="2200" i="1" u="sng" dirty="0"/>
              <a:t>indefinitely</a:t>
            </a:r>
            <a:r>
              <a:rPr lang="en-US" sz="2200" i="1" dirty="0"/>
              <a:t> into the future</a:t>
            </a:r>
            <a:endParaRPr lang="en-US" sz="2200" i="1" dirty="0">
              <a:solidFill>
                <a:srgbClr val="C00000"/>
              </a:solidFill>
            </a:endParaRPr>
          </a:p>
        </p:txBody>
      </p:sp>
    </p:spTree>
    <p:extLst>
      <p:ext uri="{BB962C8B-B14F-4D97-AF65-F5344CB8AC3E}">
        <p14:creationId xmlns:p14="http://schemas.microsoft.com/office/powerpoint/2010/main" val="1540957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7E20F41C-4622-05F3-2849-1CB3089F6305}"/>
                  </a:ext>
                </a:extLst>
              </p:cNvPr>
              <p:cNvGraphicFramePr>
                <a:graphicFrameLocks noGrp="1"/>
              </p:cNvGraphicFramePr>
              <p:nvPr>
                <p:ph idx="1"/>
                <p:extLst>
                  <p:ext uri="{D42A27DB-BD31-4B8C-83A1-F6EECF244321}">
                    <p14:modId xmlns:p14="http://schemas.microsoft.com/office/powerpoint/2010/main" val="215526424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7E20F41C-4622-05F3-2849-1CB3089F630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15054964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E09-9BD1-75F1-4C86-EA879B2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C5E1B5-7FC0-785D-D596-E4BAD77D75FC}"/>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419CB8E4-6350-9F5F-8E30-1133F515C71C}"/>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9A3E71CD-778C-FDE6-CBD2-0B1BE643ADAF}"/>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F08FDA3-571B-9D87-8236-0326998FDF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1359D743-073F-6BAF-BEBA-E9874B49CB7D}"/>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DCCA7B87-F607-56AC-7C69-AD69C25D33F9}"/>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0637CB2A-F041-69EB-1831-2C34C918EB56}"/>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6EAD503D-97C5-F4DB-D3C3-EA10BF147FB0}"/>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66605FE3-8B5A-D1B2-9FFA-D92411669964}"/>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7343172D-8FC5-1C16-4C88-A4BCED18F69B}"/>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894DC404-48EC-C6CB-9E86-287F97FE13CE}"/>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85C04F-4808-839C-E817-587FADB9A60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399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BB97-679D-888D-C441-2E0DACA245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6783F1-F979-6A0F-6490-08085F023A3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53181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2918-E618-4CBE-B3E1-680924A0AA0E}"/>
              </a:ext>
            </a:extLst>
          </p:cNvPr>
          <p:cNvSpPr>
            <a:spLocks noGrp="1"/>
          </p:cNvSpPr>
          <p:nvPr>
            <p:ph type="title"/>
          </p:nvPr>
        </p:nvSpPr>
        <p:spPr/>
        <p:txBody>
          <a:bodyPr/>
          <a:lstStyle/>
          <a:p>
            <a:pPr algn="ctr"/>
            <a:r>
              <a:rPr lang="en-US" dirty="0"/>
              <a:t>Extra</a:t>
            </a:r>
          </a:p>
        </p:txBody>
      </p:sp>
      <p:sp>
        <p:nvSpPr>
          <p:cNvPr id="3" name="Content Placeholder 2">
            <a:extLst>
              <a:ext uri="{FF2B5EF4-FFF2-40B4-BE49-F238E27FC236}">
                <a16:creationId xmlns:a16="http://schemas.microsoft.com/office/drawing/2014/main" id="{8E4EAED4-011C-98C9-F85E-850BD6BCC5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185481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19788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0311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347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7775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48734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6</a:t>
            </a:r>
          </a:p>
          <a:p>
            <a:r>
              <a:rPr lang="en-US" dirty="0"/>
              <a:t>Cara Brook</a:t>
            </a:r>
          </a:p>
          <a:p>
            <a:r>
              <a:rPr lang="en-US" dirty="0"/>
              <a:t>February 25, 2025</a:t>
            </a:r>
          </a:p>
        </p:txBody>
      </p:sp>
      <p:sp>
        <p:nvSpPr>
          <p:cNvPr id="4" name="TextBox 3">
            <a:extLst>
              <a:ext uri="{FF2B5EF4-FFF2-40B4-BE49-F238E27FC236}">
                <a16:creationId xmlns:a16="http://schemas.microsoft.com/office/drawing/2014/main" id="{339FDCB1-BF35-4AC0-4EC4-13846E659C6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88566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0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3381693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2107636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2060792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3409803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6" name="Picture 5">
            <a:extLst>
              <a:ext uri="{FF2B5EF4-FFF2-40B4-BE49-F238E27FC236}">
                <a16:creationId xmlns:a16="http://schemas.microsoft.com/office/drawing/2014/main" id="{8AD5B43D-E673-4F30-B5F7-EAA867A80D7B}"/>
              </a:ext>
            </a:extLst>
          </p:cNvPr>
          <p:cNvPicPr>
            <a:picLocks noChangeAspect="1"/>
          </p:cNvPicPr>
          <p:nvPr/>
        </p:nvPicPr>
        <p:blipFill>
          <a:blip r:embed="rId3"/>
          <a:stretch>
            <a:fillRect/>
          </a:stretch>
        </p:blipFill>
        <p:spPr>
          <a:xfrm>
            <a:off x="9145239" y="4303346"/>
            <a:ext cx="3046761" cy="2458182"/>
          </a:xfrm>
          <a:prstGeom prst="rect">
            <a:avLst/>
          </a:prstGeom>
          <a:ln>
            <a:noFill/>
          </a:ln>
          <a:effectLst>
            <a:softEdge rad="112500"/>
          </a:effectLst>
        </p:spPr>
      </p:pic>
      <p:pic>
        <p:nvPicPr>
          <p:cNvPr id="1026" name="Picture 2" descr="undefined">
            <a:extLst>
              <a:ext uri="{FF2B5EF4-FFF2-40B4-BE49-F238E27FC236}">
                <a16:creationId xmlns:a16="http://schemas.microsoft.com/office/drawing/2014/main" id="{A247EFD4-531C-A785-CDC7-A89E81BD6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551"/>
          <a:stretch/>
        </p:blipFill>
        <p:spPr bwMode="auto">
          <a:xfrm>
            <a:off x="6462899" y="4303346"/>
            <a:ext cx="2682340" cy="2554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23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5</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92500"/>
          </a:bodyPr>
          <a:lstStyle/>
          <a:p>
            <a:pPr marL="0" indent="0">
              <a:buNone/>
            </a:pPr>
            <a:r>
              <a:rPr lang="en-US" i="1" dirty="0"/>
              <a:t>You should be able to:</a:t>
            </a:r>
          </a:p>
          <a:p>
            <a:pPr algn="l" rtl="0" fontAlgn="base">
              <a:buFont typeface="Arial" panose="020B0604020202020204" pitchFamily="34" charset="0"/>
              <a:buChar char="•"/>
            </a:pPr>
            <a:r>
              <a:rPr lang="en-US" dirty="0"/>
              <a:t>Recognize which components of the </a:t>
            </a:r>
            <a:r>
              <a:rPr lang="en-US" dirty="0" err="1"/>
              <a:t>Lotka</a:t>
            </a:r>
            <a:r>
              <a:rPr lang="en-US" dirty="0"/>
              <a:t>-Volterra competition equation correspond to intraspecies interactions vs. interspecies interactions.</a:t>
            </a:r>
          </a:p>
          <a:p>
            <a:pPr algn="l" rtl="0" fontAlgn="base">
              <a:buFont typeface="Arial" panose="020B0604020202020204" pitchFamily="34" charset="0"/>
              <a:buChar char="•"/>
            </a:pPr>
            <a:r>
              <a:rPr lang="en-US" dirty="0"/>
              <a:t>Analyze nullclines from the competition equations and predict, from the shape of the graph, which equilibrium the two populations will eventually move to, given a starting point.</a:t>
            </a:r>
          </a:p>
          <a:p>
            <a:pPr algn="l" rtl="0" fontAlgn="base">
              <a:buFont typeface="Arial" panose="020B0604020202020204" pitchFamily="34" charset="0"/>
              <a:buChar char="•"/>
            </a:pPr>
            <a:r>
              <a:rPr lang="en-US" dirty="0"/>
              <a:t>Given a set of competition equations and a graph of nullclines with variables labeled, understand which nullcline corresponds to which species.</a:t>
            </a:r>
          </a:p>
          <a:p>
            <a:pPr algn="l" rtl="0" fontAlgn="base">
              <a:buFont typeface="Arial" panose="020B0604020202020204" pitchFamily="34" charset="0"/>
              <a:buChar char="•"/>
            </a:pPr>
            <a:r>
              <a:rPr lang="en-US" dirty="0"/>
              <a:t>Understand niche partitioning, character displacement, and why these processes occur</a:t>
            </a:r>
            <a:br>
              <a:rPr lang="en-US" dirty="0"/>
            </a:br>
            <a:endParaRPr lang="en-US" dirty="0"/>
          </a:p>
        </p:txBody>
      </p:sp>
    </p:spTree>
    <p:extLst>
      <p:ext uri="{BB962C8B-B14F-4D97-AF65-F5344CB8AC3E}">
        <p14:creationId xmlns:p14="http://schemas.microsoft.com/office/powerpoint/2010/main" val="342493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normAutofit lnSpcReduction="10000"/>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r>
              <a:rPr lang="en-US" dirty="0"/>
              <a:t>Vector: </a:t>
            </a:r>
            <a:r>
              <a:rPr lang="en-US" dirty="0">
                <a:latin typeface="Calibri" panose="020F0502020204030204" pitchFamily="34" charset="0"/>
                <a:cs typeface="Calibri" panose="020F0502020204030204" pitchFamily="34" charset="0"/>
              </a:rPr>
              <a:t>an arthropod agent that carries and transmits a pathogen or parasite from host to host</a:t>
            </a:r>
          </a:p>
          <a:p>
            <a:pPr lvl="1"/>
            <a:r>
              <a:rPr lang="en-US" dirty="0">
                <a:latin typeface="Calibri" panose="020F0502020204030204" pitchFamily="34" charset="0"/>
                <a:cs typeface="Calibri" panose="020F0502020204030204" pitchFamily="34" charset="0"/>
              </a:rPr>
              <a:t>Ex: mosquitoes, ticks, fleas</a:t>
            </a:r>
            <a:endParaRPr lang="en-US" dirty="0"/>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2" name="Picture 2" descr="NCEZID: Vector-borne Diseases (spread by bites from mosquitoes, ticks, or  fleas) | What We Do | NCEZID | CDC">
            <a:extLst>
              <a:ext uri="{FF2B5EF4-FFF2-40B4-BE49-F238E27FC236}">
                <a16:creationId xmlns:a16="http://schemas.microsoft.com/office/drawing/2014/main" id="{7F92D1EF-5762-607C-FCD5-B2B9B9B2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32" y="5113069"/>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63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5211E2A5-5A83-DDE4-ABDF-6C00F33CD09A}"/>
                  </a:ext>
                </a:extLst>
              </p:cNvPr>
              <p:cNvGraphicFramePr>
                <a:graphicFrameLocks noGrp="1"/>
              </p:cNvGraphicFramePr>
              <p:nvPr>
                <p:ph idx="1"/>
                <p:extLst>
                  <p:ext uri="{D42A27DB-BD31-4B8C-83A1-F6EECF244321}">
                    <p14:modId xmlns:p14="http://schemas.microsoft.com/office/powerpoint/2010/main" val="219288272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Content Placeholder 3">
                <a:extLst>
                  <a:ext uri="{FF2B5EF4-FFF2-40B4-BE49-F238E27FC236}">
                    <a16:creationId xmlns:a16="http://schemas.microsoft.com/office/drawing/2014/main" id="{5211E2A5-5A83-DDE4-ABDF-6C00F33CD09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4060877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65A356-C859-1C80-F554-18B4F94A33B3}"/>
              </a:ext>
            </a:extLst>
          </p:cNvPr>
          <p:cNvSpPr txBox="1">
            <a:spLocks/>
          </p:cNvSpPr>
          <p:nvPr/>
        </p:nvSpPr>
        <p:spPr>
          <a:xfrm>
            <a:off x="0" y="911845"/>
            <a:ext cx="6911501" cy="60920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buFont typeface="Arial" panose="020B0604020202020204" pitchFamily="34" charset="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Font typeface="Arial" panose="020B0604020202020204" pitchFamily="34" charset="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Nightengale</a:t>
            </a:r>
          </a:p>
          <a:p>
            <a:pPr marL="971550" lvl="1" indent="-514350">
              <a:buFont typeface="Arial" panose="020B0604020202020204" pitchFamily="34" charset="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Font typeface="Arial" panose="020B0604020202020204" pitchFamily="34" charset="0"/>
              <a:buAutoNum type="arabicPeriod"/>
            </a:pPr>
            <a:r>
              <a:rPr lang="en-US" sz="2600" b="1" u="sng" dirty="0"/>
              <a:t>Classic epidemiology</a:t>
            </a:r>
          </a:p>
          <a:p>
            <a:pPr lvl="2"/>
            <a:r>
              <a:rPr lang="en-US" sz="2200" dirty="0"/>
              <a:t>Risk factors for disease = understand </a:t>
            </a:r>
            <a:r>
              <a:rPr lang="en-US" sz="2200" b="1" i="1" dirty="0">
                <a:solidFill>
                  <a:srgbClr val="C00000"/>
                </a:solidFill>
              </a:rPr>
              <a:t>patterns</a:t>
            </a:r>
            <a:endParaRPr lang="en-US" b="1" i="1" dirty="0">
              <a:solidFill>
                <a:srgbClr val="C00000"/>
              </a:solidFill>
            </a:endParaRPr>
          </a:p>
          <a:p>
            <a:pPr marL="971550" lvl="1" indent="-514350">
              <a:buFont typeface="Arial" panose="020B0604020202020204" pitchFamily="34" charset="0"/>
              <a:buAutoNum type="arabicPeriod"/>
            </a:pPr>
            <a:r>
              <a:rPr lang="en-US" sz="2600" b="1" u="sng" dirty="0"/>
              <a:t>Population biology of infectious disease</a:t>
            </a:r>
          </a:p>
          <a:p>
            <a:pPr lvl="2"/>
            <a:r>
              <a:rPr lang="en-US" sz="2200" dirty="0"/>
              <a:t>Understanding the </a:t>
            </a:r>
            <a:r>
              <a:rPr lang="en-US" sz="2200" b="1" i="1" dirty="0">
                <a:solidFill>
                  <a:srgbClr val="C00000"/>
                </a:solidFill>
              </a:rPr>
              <a:t>process</a:t>
            </a:r>
            <a:r>
              <a:rPr lang="en-US" sz="2200" i="1" dirty="0"/>
              <a:t> </a:t>
            </a:r>
            <a:r>
              <a:rPr lang="en-US" sz="2200" dirty="0"/>
              <a:t>of infectious disease </a:t>
            </a:r>
            <a:r>
              <a:rPr lang="en-US" sz="2200" b="1" i="1" dirty="0">
                <a:solidFill>
                  <a:srgbClr val="C00000"/>
                </a:solidFill>
              </a:rPr>
              <a:t>transmission</a:t>
            </a:r>
            <a:r>
              <a:rPr lang="en-US" sz="2200" i="1" dirty="0"/>
              <a:t>. </a:t>
            </a:r>
            <a:r>
              <a:rPr lang="en-US" sz="2200" dirty="0"/>
              <a:t>= </a:t>
            </a:r>
            <a:r>
              <a:rPr lang="en-US" sz="2200" dirty="0" err="1"/>
              <a:t>Kermack</a:t>
            </a:r>
            <a:r>
              <a:rPr lang="en-US" sz="2200" dirty="0"/>
              <a:t> and McKendrick (1927); Anderson and May (1991).</a:t>
            </a: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5" name="Picture 2" descr="Infectious Diseases of Humans: Dynamics and Control - Wikipedia">
            <a:extLst>
              <a:ext uri="{FF2B5EF4-FFF2-40B4-BE49-F238E27FC236}">
                <a16:creationId xmlns:a16="http://schemas.microsoft.com/office/drawing/2014/main" id="{9B96DD2F-6820-34E5-FF96-3E1B5C4A75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792"/>
          <a:stretch/>
        </p:blipFill>
        <p:spPr bwMode="auto">
          <a:xfrm>
            <a:off x="7072643" y="1104797"/>
            <a:ext cx="4758573" cy="545977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9C1E923-2B4E-1782-2728-3224F70A9383}"/>
              </a:ext>
            </a:extLst>
          </p:cNvPr>
          <p:cNvSpPr>
            <a:spLocks noGrp="1"/>
          </p:cNvSpPr>
          <p:nvPr>
            <p:ph type="title"/>
          </p:nvPr>
        </p:nvSpPr>
        <p:spPr>
          <a:xfrm>
            <a:off x="838200" y="0"/>
            <a:ext cx="10993016" cy="911845"/>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Tree>
    <p:extLst>
      <p:ext uri="{BB962C8B-B14F-4D97-AF65-F5344CB8AC3E}">
        <p14:creationId xmlns:p14="http://schemas.microsoft.com/office/powerpoint/2010/main" val="953152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(2019-2022)</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755867" y="1187589"/>
            <a:ext cx="2436133" cy="2175669"/>
          </a:xfrm>
        </p:spPr>
        <p:txBody>
          <a:bodyPr/>
          <a:lstStyle/>
          <a:p>
            <a:pPr marL="0" indent="0">
              <a:buNone/>
            </a:pPr>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
        <p:nvSpPr>
          <p:cNvPr id="2" name="Content Placeholder 2">
            <a:extLst>
              <a:ext uri="{FF2B5EF4-FFF2-40B4-BE49-F238E27FC236}">
                <a16:creationId xmlns:a16="http://schemas.microsoft.com/office/drawing/2014/main" id="{7359A81A-6203-A35F-1DA5-CFDD851E4508}"/>
              </a:ext>
            </a:extLst>
          </p:cNvPr>
          <p:cNvSpPr txBox="1">
            <a:spLocks/>
          </p:cNvSpPr>
          <p:nvPr/>
        </p:nvSpPr>
        <p:spPr>
          <a:xfrm>
            <a:off x="123273" y="2256669"/>
            <a:ext cx="2436133" cy="5883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Required for </a:t>
            </a:r>
            <a:r>
              <a:rPr lang="en-US" sz="2000" i="1" dirty="0"/>
              <a:t>P. vivax </a:t>
            </a:r>
            <a:r>
              <a:rPr lang="en-US" sz="2000" dirty="0"/>
              <a:t>to enter RBCs</a:t>
            </a:r>
          </a:p>
        </p:txBody>
      </p:sp>
      <p:cxnSp>
        <p:nvCxnSpPr>
          <p:cNvPr id="5" name="Straight Arrow Connector 4">
            <a:extLst>
              <a:ext uri="{FF2B5EF4-FFF2-40B4-BE49-F238E27FC236}">
                <a16:creationId xmlns:a16="http://schemas.microsoft.com/office/drawing/2014/main" id="{4BC1B792-DDDD-D6B3-1F30-4B8CB091CE51}"/>
              </a:ext>
            </a:extLst>
          </p:cNvPr>
          <p:cNvCxnSpPr>
            <a:cxnSpLocks/>
          </p:cNvCxnSpPr>
          <p:nvPr/>
        </p:nvCxnSpPr>
        <p:spPr>
          <a:xfrm flipH="1">
            <a:off x="9311387" y="1883428"/>
            <a:ext cx="4444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361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
        <p:nvSpPr>
          <p:cNvPr id="2" name="Rectangle 1">
            <a:extLst>
              <a:ext uri="{FF2B5EF4-FFF2-40B4-BE49-F238E27FC236}">
                <a16:creationId xmlns:a16="http://schemas.microsoft.com/office/drawing/2014/main" id="{41CB11BD-EDC5-C822-79A0-2DC83E7F0B2F}"/>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3" name="Rectangle 2">
            <a:extLst>
              <a:ext uri="{FF2B5EF4-FFF2-40B4-BE49-F238E27FC236}">
                <a16:creationId xmlns:a16="http://schemas.microsoft.com/office/drawing/2014/main" id="{5F7751DB-6CE4-9BBF-E21C-AEEB5749E628}"/>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3987671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BDDDDAA-AAEF-3AAB-21DA-7A82F594A85E}"/>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27" name="Rectangle 26">
            <a:extLst>
              <a:ext uri="{FF2B5EF4-FFF2-40B4-BE49-F238E27FC236}">
                <a16:creationId xmlns:a16="http://schemas.microsoft.com/office/drawing/2014/main" id="{C133E04B-8A61-9D2F-BF46-3D2624B6618A}"/>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2522320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966E370-91F7-975A-493D-88DE24A5C6AC}"/>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3" name="Rectangle 2">
            <a:extLst>
              <a:ext uri="{FF2B5EF4-FFF2-40B4-BE49-F238E27FC236}">
                <a16:creationId xmlns:a16="http://schemas.microsoft.com/office/drawing/2014/main" id="{AA021C22-1174-E362-87EA-CC4A7BE239B0}"/>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451200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4750" y="151095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4750" y="1510957"/>
                <a:ext cx="2331794" cy="1105046"/>
              </a:xfrm>
              <a:prstGeom prst="rect">
                <a:avLst/>
              </a:prstGeom>
              <a:blipFill>
                <a:blip r:embed="rId18"/>
                <a:stretch>
                  <a:fillRect b="-804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0541A79-A198-D130-741D-345CE25E7B27}"/>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4" name="Rectangle 3">
            <a:extLst>
              <a:ext uri="{FF2B5EF4-FFF2-40B4-BE49-F238E27FC236}">
                <a16:creationId xmlns:a16="http://schemas.microsoft.com/office/drawing/2014/main" id="{0D11B4E8-284F-AF63-BABA-FA5FC74F8B71}"/>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
        <p:nvSpPr>
          <p:cNvPr id="6" name="Rectangle 5">
            <a:extLst>
              <a:ext uri="{FF2B5EF4-FFF2-40B4-BE49-F238E27FC236}">
                <a16:creationId xmlns:a16="http://schemas.microsoft.com/office/drawing/2014/main" id="{28CE7FC0-B673-1721-257D-A83BCDADAADB}"/>
              </a:ext>
            </a:extLst>
          </p:cNvPr>
          <p:cNvSpPr/>
          <p:nvPr/>
        </p:nvSpPr>
        <p:spPr>
          <a:xfrm>
            <a:off x="10123609" y="134819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9" name="Rectangle 8">
            <a:extLst>
              <a:ext uri="{FF2B5EF4-FFF2-40B4-BE49-F238E27FC236}">
                <a16:creationId xmlns:a16="http://schemas.microsoft.com/office/drawing/2014/main" id="{5F66C2BC-0565-FFF6-C359-676323E582DA}"/>
              </a:ext>
            </a:extLst>
          </p:cNvPr>
          <p:cNvSpPr/>
          <p:nvPr/>
        </p:nvSpPr>
        <p:spPr>
          <a:xfrm>
            <a:off x="10146015" y="182187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cxnSp>
        <p:nvCxnSpPr>
          <p:cNvPr id="37" name="Straight Connector 36">
            <a:extLst>
              <a:ext uri="{FF2B5EF4-FFF2-40B4-BE49-F238E27FC236}">
                <a16:creationId xmlns:a16="http://schemas.microsoft.com/office/drawing/2014/main" id="{C50738B1-7D89-DBEF-1665-7FAA69913946}"/>
              </a:ext>
            </a:extLst>
          </p:cNvPr>
          <p:cNvCxnSpPr>
            <a:cxnSpLocks/>
          </p:cNvCxnSpPr>
          <p:nvPr/>
        </p:nvCxnSpPr>
        <p:spPr>
          <a:xfrm>
            <a:off x="10497640" y="2063480"/>
            <a:ext cx="15154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2948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4" name="Rectangle 3">
            <a:extLst>
              <a:ext uri="{FF2B5EF4-FFF2-40B4-BE49-F238E27FC236}">
                <a16:creationId xmlns:a16="http://schemas.microsoft.com/office/drawing/2014/main" id="{C50CB3D3-95E6-C28C-77C0-B62A15ABB2FB}"/>
              </a:ext>
            </a:extLst>
          </p:cNvPr>
          <p:cNvSpPr/>
          <p:nvPr/>
        </p:nvSpPr>
        <p:spPr>
          <a:xfrm>
            <a:off x="4058104" y="109382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transmission</a:t>
            </a:r>
          </a:p>
        </p:txBody>
      </p:sp>
      <p:sp>
        <p:nvSpPr>
          <p:cNvPr id="6" name="Rectangle 5">
            <a:extLst>
              <a:ext uri="{FF2B5EF4-FFF2-40B4-BE49-F238E27FC236}">
                <a16:creationId xmlns:a16="http://schemas.microsoft.com/office/drawing/2014/main" id="{7803F47C-3056-05E0-E7DA-A0742D684A8A}"/>
              </a:ext>
            </a:extLst>
          </p:cNvPr>
          <p:cNvSpPr/>
          <p:nvPr/>
        </p:nvSpPr>
        <p:spPr>
          <a:xfrm>
            <a:off x="5976624" y="107339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i="1" dirty="0">
                <a:solidFill>
                  <a:schemeClr val="tx1"/>
                </a:solidFill>
                <a:cs typeface="Cambria Math"/>
              </a:rPr>
              <a:t>recovery</a:t>
            </a:r>
          </a:p>
        </p:txBody>
      </p:sp>
    </p:spTree>
    <p:extLst>
      <p:ext uri="{BB962C8B-B14F-4D97-AF65-F5344CB8AC3E}">
        <p14:creationId xmlns:p14="http://schemas.microsoft.com/office/powerpoint/2010/main" val="1136271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4431-550C-9584-B344-B7175E5B1F7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DF8EA25-EE5D-4D7D-6C78-64D969AD1131}"/>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B936CE8-16F1-6991-0483-CF6B6137509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9D296A5C-325E-2BBA-D524-618638799F10}"/>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04CEAAA8-7ACA-7CB7-B0A9-7AD5FE56B8B6}"/>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FF4A63FE-D379-3A4C-2122-0A09257408BD}"/>
              </a:ext>
            </a:extLst>
          </p:cNvPr>
          <p:cNvPicPr>
            <a:picLocks noChangeAspect="1"/>
          </p:cNvPicPr>
          <p:nvPr/>
        </p:nvPicPr>
        <p:blipFill>
          <a:blip r:embed="rId4"/>
          <a:stretch>
            <a:fillRect/>
          </a:stretch>
        </p:blipFill>
        <p:spPr>
          <a:xfrm>
            <a:off x="38192" y="2841983"/>
            <a:ext cx="5674269" cy="3111405"/>
          </a:xfrm>
          <a:prstGeom prst="rect">
            <a:avLst/>
          </a:prstGeom>
        </p:spPr>
      </p:pic>
      <p:sp>
        <p:nvSpPr>
          <p:cNvPr id="11" name="TextBox 10">
            <a:extLst>
              <a:ext uri="{FF2B5EF4-FFF2-40B4-BE49-F238E27FC236}">
                <a16:creationId xmlns:a16="http://schemas.microsoft.com/office/drawing/2014/main" id="{114AA881-DD2D-04B1-D3A1-6DA92B857829}"/>
              </a:ext>
            </a:extLst>
          </p:cNvPr>
          <p:cNvSpPr txBox="1"/>
          <p:nvPr/>
        </p:nvSpPr>
        <p:spPr>
          <a:xfrm>
            <a:off x="9542920" y="3683168"/>
            <a:ext cx="2219801" cy="830997"/>
          </a:xfrm>
          <a:prstGeom prst="rect">
            <a:avLst/>
          </a:prstGeom>
          <a:noFill/>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Browser</a:t>
            </a:r>
          </a:p>
          <a:p>
            <a:pPr algn="ctr"/>
            <a:r>
              <a:rPr lang="en-US" sz="2400" dirty="0">
                <a:solidFill>
                  <a:srgbClr val="C00000"/>
                </a:solidFill>
                <a:latin typeface="Calibri" panose="020F0502020204030204" pitchFamily="34" charset="0"/>
                <a:cs typeface="Calibri" panose="020F0502020204030204" pitchFamily="34" charset="0"/>
              </a:rPr>
              <a:t>(specialist)</a:t>
            </a:r>
          </a:p>
        </p:txBody>
      </p:sp>
      <p:cxnSp>
        <p:nvCxnSpPr>
          <p:cNvPr id="12" name="Straight Arrow Connector 11">
            <a:extLst>
              <a:ext uri="{FF2B5EF4-FFF2-40B4-BE49-F238E27FC236}">
                <a16:creationId xmlns:a16="http://schemas.microsoft.com/office/drawing/2014/main" id="{7C9053C4-C4D5-6F49-B4E4-AB4C0C642848}"/>
              </a:ext>
            </a:extLst>
          </p:cNvPr>
          <p:cNvCxnSpPr>
            <a:cxnSpLocks/>
          </p:cNvCxnSpPr>
          <p:nvPr/>
        </p:nvCxnSpPr>
        <p:spPr>
          <a:xfrm flipH="1" flipV="1">
            <a:off x="10352833" y="2975440"/>
            <a:ext cx="137329" cy="6500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C6602CF-1E81-6241-FE44-3E48A6E2175A}"/>
              </a:ext>
            </a:extLst>
          </p:cNvPr>
          <p:cNvSpPr txBox="1"/>
          <p:nvPr/>
        </p:nvSpPr>
        <p:spPr>
          <a:xfrm>
            <a:off x="3397501" y="962325"/>
            <a:ext cx="2219801" cy="830997"/>
          </a:xfrm>
          <a:prstGeom prst="rect">
            <a:avLst/>
          </a:prstGeom>
          <a:noFill/>
        </p:spPr>
        <p:txBody>
          <a:bodyPr wrap="square">
            <a:spAutoFit/>
          </a:bodyPr>
          <a:lstStyle/>
          <a:p>
            <a:pPr algn="ctr"/>
            <a:r>
              <a:rPr lang="en-US" sz="2400" dirty="0">
                <a:solidFill>
                  <a:srgbClr val="C00000"/>
                </a:solidFill>
                <a:latin typeface="Calibri" panose="020F0502020204030204" pitchFamily="34" charset="0"/>
                <a:cs typeface="Calibri" panose="020F0502020204030204" pitchFamily="34" charset="0"/>
              </a:rPr>
              <a:t>Grazer</a:t>
            </a:r>
          </a:p>
          <a:p>
            <a:pPr algn="ctr"/>
            <a:r>
              <a:rPr lang="en-US" sz="2400" dirty="0">
                <a:solidFill>
                  <a:srgbClr val="C00000"/>
                </a:solidFill>
                <a:latin typeface="Calibri" panose="020F0502020204030204" pitchFamily="34" charset="0"/>
                <a:cs typeface="Calibri" panose="020F0502020204030204" pitchFamily="34" charset="0"/>
              </a:rPr>
              <a:t>(generalist)</a:t>
            </a:r>
          </a:p>
        </p:txBody>
      </p:sp>
      <p:cxnSp>
        <p:nvCxnSpPr>
          <p:cNvPr id="14" name="Straight Arrow Connector 13">
            <a:extLst>
              <a:ext uri="{FF2B5EF4-FFF2-40B4-BE49-F238E27FC236}">
                <a16:creationId xmlns:a16="http://schemas.microsoft.com/office/drawing/2014/main" id="{DD362033-D42A-0F53-179B-6341CF3AE902}"/>
              </a:ext>
            </a:extLst>
          </p:cNvPr>
          <p:cNvCxnSpPr>
            <a:cxnSpLocks/>
          </p:cNvCxnSpPr>
          <p:nvPr/>
        </p:nvCxnSpPr>
        <p:spPr>
          <a:xfrm>
            <a:off x="5159352" y="1846391"/>
            <a:ext cx="457950" cy="8015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2216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
        <p:nvSpPr>
          <p:cNvPr id="8" name="Rectangle 7">
            <a:extLst>
              <a:ext uri="{FF2B5EF4-FFF2-40B4-BE49-F238E27FC236}">
                <a16:creationId xmlns:a16="http://schemas.microsoft.com/office/drawing/2014/main" id="{DABF978C-6BA2-CA9E-887F-19D4DEA2930C}"/>
              </a:ext>
            </a:extLst>
          </p:cNvPr>
          <p:cNvSpPr/>
          <p:nvPr/>
        </p:nvSpPr>
        <p:spPr>
          <a:xfrm>
            <a:off x="7595616" y="1032996"/>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9" name="Rectangle 8">
            <a:extLst>
              <a:ext uri="{FF2B5EF4-FFF2-40B4-BE49-F238E27FC236}">
                <a16:creationId xmlns:a16="http://schemas.microsoft.com/office/drawing/2014/main" id="{BE9D0D20-7557-6D45-2160-80ED523E798E}"/>
              </a:ext>
            </a:extLst>
          </p:cNvPr>
          <p:cNvSpPr/>
          <p:nvPr/>
        </p:nvSpPr>
        <p:spPr>
          <a:xfrm>
            <a:off x="9033030" y="1050842"/>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10" name="Rectangle 9">
            <a:extLst>
              <a:ext uri="{FF2B5EF4-FFF2-40B4-BE49-F238E27FC236}">
                <a16:creationId xmlns:a16="http://schemas.microsoft.com/office/drawing/2014/main" id="{5401DB6D-8D0A-38D6-FE3F-0E6F490A5A50}"/>
              </a:ext>
            </a:extLst>
          </p:cNvPr>
          <p:cNvSpPr/>
          <p:nvPr/>
        </p:nvSpPr>
        <p:spPr>
          <a:xfrm>
            <a:off x="5657484" y="10284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27" name="Rectangle 26">
            <a:extLst>
              <a:ext uri="{FF2B5EF4-FFF2-40B4-BE49-F238E27FC236}">
                <a16:creationId xmlns:a16="http://schemas.microsoft.com/office/drawing/2014/main" id="{6E87B03D-75C3-0CF0-7518-19B1CAEC08BC}"/>
              </a:ext>
            </a:extLst>
          </p:cNvPr>
          <p:cNvSpPr/>
          <p:nvPr/>
        </p:nvSpPr>
        <p:spPr>
          <a:xfrm>
            <a:off x="6963678" y="627492"/>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28" name="Rectangle 27">
            <a:extLst>
              <a:ext uri="{FF2B5EF4-FFF2-40B4-BE49-F238E27FC236}">
                <a16:creationId xmlns:a16="http://schemas.microsoft.com/office/drawing/2014/main" id="{BE6632D8-F879-DFA3-D017-635D3A88FBB1}"/>
              </a:ext>
            </a:extLst>
          </p:cNvPr>
          <p:cNvSpPr/>
          <p:nvPr/>
        </p:nvSpPr>
        <p:spPr>
          <a:xfrm>
            <a:off x="8664785" y="55995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29" name="Rectangle 28">
            <a:extLst>
              <a:ext uri="{FF2B5EF4-FFF2-40B4-BE49-F238E27FC236}">
                <a16:creationId xmlns:a16="http://schemas.microsoft.com/office/drawing/2014/main" id="{E77EC39B-A376-66A8-EDB2-4A3218A802BC}"/>
              </a:ext>
            </a:extLst>
          </p:cNvPr>
          <p:cNvSpPr/>
          <p:nvPr/>
        </p:nvSpPr>
        <p:spPr>
          <a:xfrm>
            <a:off x="10131138" y="530292"/>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1092286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
        <p:nvSpPr>
          <p:cNvPr id="2" name="Rectangle 1">
            <a:extLst>
              <a:ext uri="{FF2B5EF4-FFF2-40B4-BE49-F238E27FC236}">
                <a16:creationId xmlns:a16="http://schemas.microsoft.com/office/drawing/2014/main" id="{99F12405-9F35-DD85-A6CE-B85B0F81ECA9}"/>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C80FF3E8-7DB1-E4EC-5D6B-3396436CBFB3}"/>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0" name="Rectangle 29">
            <a:extLst>
              <a:ext uri="{FF2B5EF4-FFF2-40B4-BE49-F238E27FC236}">
                <a16:creationId xmlns:a16="http://schemas.microsoft.com/office/drawing/2014/main" id="{EA7E56F9-7EA5-08AE-7AFC-502F1E2E8818}"/>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5" name="Rectangle 34">
            <a:extLst>
              <a:ext uri="{FF2B5EF4-FFF2-40B4-BE49-F238E27FC236}">
                <a16:creationId xmlns:a16="http://schemas.microsoft.com/office/drawing/2014/main" id="{550B06D8-523C-A242-2DFE-72BEA9FAE689}"/>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6" name="Rectangle 35">
            <a:extLst>
              <a:ext uri="{FF2B5EF4-FFF2-40B4-BE49-F238E27FC236}">
                <a16:creationId xmlns:a16="http://schemas.microsoft.com/office/drawing/2014/main" id="{872EFD60-A74D-3CC2-7B0C-F539D6FA6C17}"/>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7" name="Rectangle 36">
            <a:extLst>
              <a:ext uri="{FF2B5EF4-FFF2-40B4-BE49-F238E27FC236}">
                <a16:creationId xmlns:a16="http://schemas.microsoft.com/office/drawing/2014/main" id="{C5CDC548-F20E-8093-D7ED-72FF2F7E4643}"/>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4153411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
        <p:nvSpPr>
          <p:cNvPr id="2" name="Rectangle 1">
            <a:extLst>
              <a:ext uri="{FF2B5EF4-FFF2-40B4-BE49-F238E27FC236}">
                <a16:creationId xmlns:a16="http://schemas.microsoft.com/office/drawing/2014/main" id="{50093360-9D65-973D-54E2-9CD3D3C6EE6E}"/>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A433E49F-7149-C1C4-9394-F9579E6F9BA0}"/>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0" name="Rectangle 29">
            <a:extLst>
              <a:ext uri="{FF2B5EF4-FFF2-40B4-BE49-F238E27FC236}">
                <a16:creationId xmlns:a16="http://schemas.microsoft.com/office/drawing/2014/main" id="{B8431AD1-A60B-5CBD-DE7E-5E4806F21366}"/>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3" name="Rectangle 32">
            <a:extLst>
              <a:ext uri="{FF2B5EF4-FFF2-40B4-BE49-F238E27FC236}">
                <a16:creationId xmlns:a16="http://schemas.microsoft.com/office/drawing/2014/main" id="{FAE47813-2911-C5A6-7839-7C619F1FB3A9}"/>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4" name="Rectangle 33">
            <a:extLst>
              <a:ext uri="{FF2B5EF4-FFF2-40B4-BE49-F238E27FC236}">
                <a16:creationId xmlns:a16="http://schemas.microsoft.com/office/drawing/2014/main" id="{682C1362-055E-33EB-96D5-2981841E2521}"/>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35" name="Rectangle 34">
            <a:extLst>
              <a:ext uri="{FF2B5EF4-FFF2-40B4-BE49-F238E27FC236}">
                <a16:creationId xmlns:a16="http://schemas.microsoft.com/office/drawing/2014/main" id="{2010BCDA-0438-C6EA-967E-6C27E45ABA36}"/>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128108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084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82A060C-8EA1-1313-9418-B96ACBA6876C}"/>
                  </a:ext>
                </a:extLst>
              </p:cNvPr>
              <p:cNvSpPr/>
              <p:nvPr/>
            </p:nvSpPr>
            <p:spPr>
              <a:xfrm>
                <a:off x="9532287" y="4757991"/>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26" name="Rectangle 25">
                <a:extLst>
                  <a:ext uri="{FF2B5EF4-FFF2-40B4-BE49-F238E27FC236}">
                    <a16:creationId xmlns:a16="http://schemas.microsoft.com/office/drawing/2014/main" id="{C82A060C-8EA1-1313-9418-B96ACBA6876C}"/>
                  </a:ext>
                </a:extLst>
              </p:cNvPr>
              <p:cNvSpPr>
                <a:spLocks noRot="1" noChangeAspect="1" noMove="1" noResize="1" noEditPoints="1" noAdjustHandles="1" noChangeArrowheads="1" noChangeShapeType="1" noTextEdit="1"/>
              </p:cNvSpPr>
              <p:nvPr/>
            </p:nvSpPr>
            <p:spPr>
              <a:xfrm>
                <a:off x="9532287" y="4757991"/>
                <a:ext cx="2195978" cy="1353565"/>
              </a:xfrm>
              <a:prstGeom prst="rect">
                <a:avLst/>
              </a:prstGeom>
              <a:blipFill>
                <a:blip r:embed="rId15"/>
                <a:stretch>
                  <a:fillRect/>
                </a:stretch>
              </a:blipFill>
              <a:ln>
                <a:noFill/>
              </a:ln>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5F651B3-B463-569F-CEBD-63D6CD9AD347}"/>
              </a:ext>
            </a:extLst>
          </p:cNvPr>
          <p:cNvSpPr/>
          <p:nvPr/>
        </p:nvSpPr>
        <p:spPr>
          <a:xfrm>
            <a:off x="7996385" y="161960"/>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transmission</a:t>
            </a:r>
          </a:p>
        </p:txBody>
      </p:sp>
      <p:sp>
        <p:nvSpPr>
          <p:cNvPr id="29" name="Rectangle 28">
            <a:extLst>
              <a:ext uri="{FF2B5EF4-FFF2-40B4-BE49-F238E27FC236}">
                <a16:creationId xmlns:a16="http://schemas.microsoft.com/office/drawing/2014/main" id="{2BDF21B4-4163-591B-D22C-1150AD4E2EB4}"/>
              </a:ext>
            </a:extLst>
          </p:cNvPr>
          <p:cNvSpPr/>
          <p:nvPr/>
        </p:nvSpPr>
        <p:spPr>
          <a:xfrm>
            <a:off x="9433799" y="179806"/>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recovery</a:t>
            </a:r>
          </a:p>
        </p:txBody>
      </p:sp>
      <p:sp>
        <p:nvSpPr>
          <p:cNvPr id="33" name="Rectangle 32">
            <a:extLst>
              <a:ext uri="{FF2B5EF4-FFF2-40B4-BE49-F238E27FC236}">
                <a16:creationId xmlns:a16="http://schemas.microsoft.com/office/drawing/2014/main" id="{191FA46E-13C6-D791-6FE0-8B3D345C1EB2}"/>
              </a:ext>
            </a:extLst>
          </p:cNvPr>
          <p:cNvSpPr/>
          <p:nvPr/>
        </p:nvSpPr>
        <p:spPr>
          <a:xfrm>
            <a:off x="6058253" y="157411"/>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births</a:t>
            </a:r>
          </a:p>
        </p:txBody>
      </p:sp>
      <p:sp>
        <p:nvSpPr>
          <p:cNvPr id="39" name="Rectangle 38">
            <a:extLst>
              <a:ext uri="{FF2B5EF4-FFF2-40B4-BE49-F238E27FC236}">
                <a16:creationId xmlns:a16="http://schemas.microsoft.com/office/drawing/2014/main" id="{55A1B2C4-7150-3C48-AF12-3898147AF4F5}"/>
              </a:ext>
            </a:extLst>
          </p:cNvPr>
          <p:cNvSpPr/>
          <p:nvPr/>
        </p:nvSpPr>
        <p:spPr>
          <a:xfrm>
            <a:off x="7452820" y="-170355"/>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40" name="Rectangle 39">
            <a:extLst>
              <a:ext uri="{FF2B5EF4-FFF2-40B4-BE49-F238E27FC236}">
                <a16:creationId xmlns:a16="http://schemas.microsoft.com/office/drawing/2014/main" id="{82933431-365B-22AA-A86A-F56960AE92B3}"/>
              </a:ext>
            </a:extLst>
          </p:cNvPr>
          <p:cNvSpPr/>
          <p:nvPr/>
        </p:nvSpPr>
        <p:spPr>
          <a:xfrm>
            <a:off x="9176269" y="-15524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
        <p:nvSpPr>
          <p:cNvPr id="41" name="Rectangle 40">
            <a:extLst>
              <a:ext uri="{FF2B5EF4-FFF2-40B4-BE49-F238E27FC236}">
                <a16:creationId xmlns:a16="http://schemas.microsoft.com/office/drawing/2014/main" id="{B8F9A4DF-07DF-AC0F-CE47-37D7ADB8303C}"/>
              </a:ext>
            </a:extLst>
          </p:cNvPr>
          <p:cNvSpPr/>
          <p:nvPr/>
        </p:nvSpPr>
        <p:spPr>
          <a:xfrm>
            <a:off x="10689123" y="-160177"/>
            <a:ext cx="139456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500" i="1" dirty="0">
                <a:solidFill>
                  <a:schemeClr val="tx1"/>
                </a:solidFill>
                <a:cs typeface="Cambria Math"/>
              </a:rPr>
              <a:t>deaths</a:t>
            </a:r>
          </a:p>
        </p:txBody>
      </p:sp>
    </p:spTree>
    <p:extLst>
      <p:ext uri="{BB962C8B-B14F-4D97-AF65-F5344CB8AC3E}">
        <p14:creationId xmlns:p14="http://schemas.microsoft.com/office/powerpoint/2010/main" val="2086720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
        <p:nvSpPr>
          <p:cNvPr id="2" name="Rectangle 1">
            <a:extLst>
              <a:ext uri="{FF2B5EF4-FFF2-40B4-BE49-F238E27FC236}">
                <a16:creationId xmlns:a16="http://schemas.microsoft.com/office/drawing/2014/main" id="{6CA02C7A-9314-A7C4-0371-B569BF4AA70E}"/>
              </a:ext>
            </a:extLst>
          </p:cNvPr>
          <p:cNvSpPr/>
          <p:nvPr/>
        </p:nvSpPr>
        <p:spPr>
          <a:xfrm>
            <a:off x="4349081" y="1164449"/>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23797E29-AC54-6819-31AA-285D0FE3328D}"/>
              </a:ext>
            </a:extLst>
          </p:cNvPr>
          <p:cNvSpPr/>
          <p:nvPr/>
        </p:nvSpPr>
        <p:spPr>
          <a:xfrm>
            <a:off x="5964911" y="113769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1955532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
        <p:nvSpPr>
          <p:cNvPr id="3" name="Rectangle 2">
            <a:extLst>
              <a:ext uri="{FF2B5EF4-FFF2-40B4-BE49-F238E27FC236}">
                <a16:creationId xmlns:a16="http://schemas.microsoft.com/office/drawing/2014/main" id="{87987C67-5172-4A1A-A35E-57D770E0D038}"/>
              </a:ext>
            </a:extLst>
          </p:cNvPr>
          <p:cNvSpPr/>
          <p:nvPr/>
        </p:nvSpPr>
        <p:spPr>
          <a:xfrm>
            <a:off x="4349081" y="1164449"/>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E28FAF4E-3E3A-241F-4B9D-EC2EBD25700F}"/>
              </a:ext>
            </a:extLst>
          </p:cNvPr>
          <p:cNvSpPr/>
          <p:nvPr/>
        </p:nvSpPr>
        <p:spPr>
          <a:xfrm>
            <a:off x="5964911" y="1137691"/>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1367380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5" name="TextBox 4">
            <a:extLst>
              <a:ext uri="{FF2B5EF4-FFF2-40B4-BE49-F238E27FC236}">
                <a16:creationId xmlns:a16="http://schemas.microsoft.com/office/drawing/2014/main" id="{71493F45-E5CD-FF3C-23CC-5DBB1A6105B5}"/>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
        <p:nvSpPr>
          <p:cNvPr id="7" name="Rectangle 6">
            <a:extLst>
              <a:ext uri="{FF2B5EF4-FFF2-40B4-BE49-F238E27FC236}">
                <a16:creationId xmlns:a16="http://schemas.microsoft.com/office/drawing/2014/main" id="{63C3C647-8041-C0AD-CB21-FA6263EC55FF}"/>
              </a:ext>
            </a:extLst>
          </p:cNvPr>
          <p:cNvSpPr/>
          <p:nvPr/>
        </p:nvSpPr>
        <p:spPr>
          <a:xfrm>
            <a:off x="5562601" y="5178720"/>
            <a:ext cx="6381750" cy="1325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598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
        <p:nvSpPr>
          <p:cNvPr id="6" name="Rectangle 5">
            <a:extLst>
              <a:ext uri="{FF2B5EF4-FFF2-40B4-BE49-F238E27FC236}">
                <a16:creationId xmlns:a16="http://schemas.microsoft.com/office/drawing/2014/main" id="{27F970D8-C3E9-3101-F8DE-0CB79810491A}"/>
              </a:ext>
            </a:extLst>
          </p:cNvPr>
          <p:cNvSpPr/>
          <p:nvPr/>
        </p:nvSpPr>
        <p:spPr>
          <a:xfrm>
            <a:off x="4356209" y="2123236"/>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7" name="Rectangle 6">
            <a:extLst>
              <a:ext uri="{FF2B5EF4-FFF2-40B4-BE49-F238E27FC236}">
                <a16:creationId xmlns:a16="http://schemas.microsoft.com/office/drawing/2014/main" id="{CBE15BF2-D684-9754-3E01-663144071C67}"/>
              </a:ext>
            </a:extLst>
          </p:cNvPr>
          <p:cNvSpPr/>
          <p:nvPr/>
        </p:nvSpPr>
        <p:spPr>
          <a:xfrm>
            <a:off x="5972039" y="209647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Tree>
    <p:extLst>
      <p:ext uri="{BB962C8B-B14F-4D97-AF65-F5344CB8AC3E}">
        <p14:creationId xmlns:p14="http://schemas.microsoft.com/office/powerpoint/2010/main" val="3124290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
        <p:nvSpPr>
          <p:cNvPr id="6" name="Rectangle 5">
            <a:extLst>
              <a:ext uri="{FF2B5EF4-FFF2-40B4-BE49-F238E27FC236}">
                <a16:creationId xmlns:a16="http://schemas.microsoft.com/office/drawing/2014/main" id="{99FA08D7-F1A4-C6EC-63EF-5A98E81259B0}"/>
              </a:ext>
            </a:extLst>
          </p:cNvPr>
          <p:cNvSpPr/>
          <p:nvPr/>
        </p:nvSpPr>
        <p:spPr>
          <a:xfrm>
            <a:off x="4394921" y="384100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7" name="Rectangle 6">
            <a:extLst>
              <a:ext uri="{FF2B5EF4-FFF2-40B4-BE49-F238E27FC236}">
                <a16:creationId xmlns:a16="http://schemas.microsoft.com/office/drawing/2014/main" id="{84898239-D4C1-7FF2-76D9-E5FC54657A4C}"/>
              </a:ext>
            </a:extLst>
          </p:cNvPr>
          <p:cNvSpPr/>
          <p:nvPr/>
        </p:nvSpPr>
        <p:spPr>
          <a:xfrm>
            <a:off x="6010751" y="381424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9" name="Rectangle 8">
            <a:extLst>
              <a:ext uri="{FF2B5EF4-FFF2-40B4-BE49-F238E27FC236}">
                <a16:creationId xmlns:a16="http://schemas.microsoft.com/office/drawing/2014/main" id="{8AFA6A62-79A5-EAC2-FEF9-0333AED31D04}"/>
              </a:ext>
            </a:extLst>
          </p:cNvPr>
          <p:cNvSpPr/>
          <p:nvPr/>
        </p:nvSpPr>
        <p:spPr>
          <a:xfrm>
            <a:off x="6052361" y="195683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906281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3801841"/>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15883017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extLst>
                  <p:ext uri="{D42A27DB-BD31-4B8C-83A1-F6EECF244321}">
                    <p14:modId xmlns:p14="http://schemas.microsoft.com/office/powerpoint/2010/main" val="2536904516"/>
                  </p:ext>
                </p:extLst>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3"/>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68.png"/></Relationships>
</file>

<file path=ppt/webextensions/webextension1.xml><?xml version="1.0" encoding="utf-8"?>
<we:webextension xmlns:we="http://schemas.microsoft.com/office/webextensions/webextension/2010/11" id="{1B5C2A5C-43D1-7E4D-9048-E2156158EDA3}">
  <we:reference id="wa104218073" version="3.0.0.1" store="en-US" storeType="OMEX"/>
  <we:alternateReferences>
    <we:reference id="WA104218073" version="3.0.0.1" store="" storeType="OMEX"/>
  </we:alternateReferences>
  <we:properties>
    <we:property name="appSlideData" value="{&quot;slideId&quot;:3292,&quot;confidenceLevel&quot;:2}"/>
    <we:property name="url" value="&quot;multiple_choice_poll/92CIyCrGhOx0uPihSdrgk&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7D76F827-0B50-4342-A793-B993BB635FE9}">
  <we:reference id="wa104218073" version="3.0.0.1" store="en-US" storeType="OMEX"/>
  <we:alternateReferences>
    <we:reference id="WA104218073" version="3.0.0.1" store="" storeType="OMEX"/>
  </we:alternateReferences>
  <we:properties>
    <we:property name="appSlideData" value="{&quot;slideId&quot;:2836,&quot;confidenceLevel&quot;:2}"/>
    <we:property name="url" value="&quot;multiple_choice_poll/BgMMKj22hmqEgIBzoysuF&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B5E62832-97CA-2648-90CF-7DCD04D3D2C9}">
  <we:reference id="wa104218073" version="3.0.0.1" store="en-US" storeType="OMEX"/>
  <we:alternateReferences>
    <we:reference id="WA104218073" version="3.0.0.1" store="" storeType="OMEX"/>
  </we:alternateReferences>
  <we:properties>
    <we:property name="appSlideData" value="{&quot;slideId&quot;:2837,&quot;confidenceLevel&quot;:2}"/>
    <we:property name="url" value="&quot;multiple_choice_poll/osKAQNV1jvXC5i2tDNfk3&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7402</TotalTime>
  <Words>8628</Words>
  <Application>Microsoft Macintosh PowerPoint</Application>
  <PresentationFormat>Widescreen</PresentationFormat>
  <Paragraphs>1347</Paragraphs>
  <Slides>121</Slides>
  <Notes>118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3" baseType="lpstr">
      <vt:lpstr>Arial</vt:lpstr>
      <vt:lpstr>Calibri</vt:lpstr>
      <vt:lpstr>Calibri Light</vt:lpstr>
      <vt:lpstr>Cambria</vt:lpstr>
      <vt:lpstr>Cambria Math</vt:lpstr>
      <vt:lpstr>Corbel</vt:lpstr>
      <vt:lpstr>Franklin Gothic Medium</vt:lpstr>
      <vt:lpstr>Lucida Grande</vt:lpstr>
      <vt:lpstr>Symbol</vt:lpstr>
      <vt:lpstr>Times New Roman</vt:lpstr>
      <vt:lpstr>Office Theme</vt:lpstr>
      <vt:lpstr>Equation</vt:lpstr>
      <vt:lpstr>PowerPoint Presentation</vt:lpstr>
      <vt:lpstr>Fundamentals of Ecology</vt:lpstr>
      <vt:lpstr>Learning objectives from Lecture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Parasites and Pathogens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lpstr>PowerPoint Presentation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Extra</vt:lpstr>
      <vt:lpstr>Epidemiology vs. Disease Ecology</vt:lpstr>
      <vt:lpstr>Epidemiology vs. Disease Ecology</vt:lpstr>
      <vt:lpstr>Epidemiology vs. Disease Ecology</vt:lpstr>
      <vt:lpstr>Epidemiology vs. Disease Ecology</vt:lpstr>
      <vt:lpstr>Epidemiology vs. Disease Ecology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93</cp:revision>
  <dcterms:created xsi:type="dcterms:W3CDTF">2023-01-31T15:30:55Z</dcterms:created>
  <dcterms:modified xsi:type="dcterms:W3CDTF">2025-02-25T14:29:58Z</dcterms:modified>
</cp:coreProperties>
</file>